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9" r:id="rId2"/>
    <p:sldMasterId id="2147483746" r:id="rId3"/>
  </p:sldMasterIdLst>
  <p:notesMasterIdLst>
    <p:notesMasterId r:id="rId18"/>
  </p:notesMasterIdLst>
  <p:sldIdLst>
    <p:sldId id="257" r:id="rId4"/>
    <p:sldId id="314" r:id="rId5"/>
    <p:sldId id="319" r:id="rId6"/>
    <p:sldId id="320" r:id="rId7"/>
    <p:sldId id="321" r:id="rId8"/>
    <p:sldId id="322" r:id="rId9"/>
    <p:sldId id="323" r:id="rId10"/>
    <p:sldId id="325" r:id="rId11"/>
    <p:sldId id="327" r:id="rId12"/>
    <p:sldId id="324" r:id="rId13"/>
    <p:sldId id="326" r:id="rId14"/>
    <p:sldId id="328" r:id="rId15"/>
    <p:sldId id="329" r:id="rId16"/>
    <p:sldId id="330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2" autoAdjust="0"/>
    <p:restoredTop sz="94660"/>
  </p:normalViewPr>
  <p:slideViewPr>
    <p:cSldViewPr snapToGrid="0">
      <p:cViewPr>
        <p:scale>
          <a:sx n="111" d="100"/>
          <a:sy n="111" d="100"/>
        </p:scale>
        <p:origin x="-864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AF9551-0B05-2344-AF00-66E50E1DEE11}" type="datetimeFigureOut">
              <a:rPr lang="en-US" smtClean="0"/>
              <a:t>2/18/14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E6D6A5-E816-F14C-B505-D60442D96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594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B5FF39D-BE40-AD42-8A0F-EACC8247A7DF}" type="slidenum">
              <a:rPr lang="en-US" sz="1200">
                <a:solidFill>
                  <a:srgbClr val="000000"/>
                </a:solidFill>
              </a:rPr>
              <a:pPr/>
              <a:t>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  <a:effectLst>
            <a:outerShdw blurRad="63500" dist="35915" dir="16979978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effectLst>
            <a:outerShdw blurRad="63500" dist="25399" dir="16979931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indent="0" algn="ctr">
              <a:buFont typeface="Wingdings" pitchFamily="-111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9E3A5-B077-7043-9F7B-4B3007D8B61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816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4E50B-DF54-9345-9110-1F87E279690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180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308AB-5D55-3149-A673-22980FF1981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827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685800" y="2282825"/>
            <a:ext cx="7772400" cy="841375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aseline="0"/>
            </a:lvl1pPr>
          </a:lstStyle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6400800" cy="99060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i="1">
                <a:solidFill>
                  <a:srgbClr val="3C3C3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58CB63-3673-1D40-A815-5BB155C3C9EA}" type="datetime1">
              <a:rPr lang="en-US"/>
              <a:pPr/>
              <a:t>2/18/14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5A4D17-B90C-F946-9BEF-2CC008685F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0044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76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3C3C3C"/>
                </a:solidFill>
              </a:defRPr>
            </a:lvl1pPr>
            <a:lvl2pPr>
              <a:defRPr>
                <a:solidFill>
                  <a:srgbClr val="3C3C3C"/>
                </a:solidFill>
              </a:defRPr>
            </a:lvl2pPr>
            <a:lvl3pPr>
              <a:defRPr>
                <a:solidFill>
                  <a:srgbClr val="3C3C3C"/>
                </a:solidFill>
              </a:defRPr>
            </a:lvl3pPr>
            <a:lvl4pPr>
              <a:defRPr>
                <a:solidFill>
                  <a:srgbClr val="3C3C3C"/>
                </a:solidFill>
              </a:defRPr>
            </a:lvl4pPr>
            <a:lvl5pPr>
              <a:defRPr>
                <a:solidFill>
                  <a:srgbClr val="3C3C3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DA7E67-81EA-8846-80D2-3E88FA0EB4AC}" type="datetime1">
              <a:rPr lang="en-US"/>
              <a:pPr/>
              <a:t>2/18/14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86112C-1561-C64C-A55E-8875E2CDB1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209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D8DDCE-D3F6-B94B-9EBC-60A444929225}" type="datetime1">
              <a:rPr lang="en-US"/>
              <a:pPr/>
              <a:t>2/18/14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4B5779-1932-C440-BA78-9CD5FA89E2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4217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7903B3-2C5E-0A4B-B5F1-C08F04269FFC}" type="datetime1">
              <a:rPr lang="en-US"/>
              <a:pPr/>
              <a:t>2/18/14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2705D-A711-8243-A37A-DF73878DA2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8701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FED89C-F8F7-3148-B70F-73E4D9AA9DBE}" type="datetime1">
              <a:rPr lang="en-US"/>
              <a:pPr/>
              <a:t>2/18/14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6DEC24-266F-524E-A26E-4F26D1782E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881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80A649-B47E-BC42-898C-14318697DE51}" type="datetime1">
              <a:rPr lang="en-US"/>
              <a:pPr/>
              <a:t>2/18/14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062F87-32D8-6D48-A36F-880DE92AFF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2299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00E964-71F1-4B4A-9576-7265E40F76E8}" type="datetime1">
              <a:rPr lang="en-US"/>
              <a:pPr/>
              <a:t>2/18/14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4777EF-FA28-EA4D-B6BB-434D8D2BEF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2408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4B6147-35AE-1E40-B16C-72789BBD44FE}" type="datetime1">
              <a:rPr lang="en-US"/>
              <a:pPr/>
              <a:t>2/18/14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33ED58-072A-7641-AA05-47276A31AB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052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CFF89-544D-0D4F-B210-0E17ED06940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884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A1E58F-EF7A-0A40-A52B-C2F898CE803A}" type="datetime1">
              <a:rPr lang="en-US"/>
              <a:pPr/>
              <a:t>2/18/14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410BB-5B22-DB49-8958-4C49752587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1485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A5A8F8-2E9D-9D45-9661-93D97CCE5B3E}" type="datetime1">
              <a:rPr lang="en-US"/>
              <a:pPr/>
              <a:t>2/18/14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7EF226-1218-904A-976C-5A7C58788C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3340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37C763-8E96-F149-9F2E-4053BCFF755F}" type="datetime1">
              <a:rPr lang="en-US"/>
              <a:pPr/>
              <a:t>2/18/14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395312-7A17-D442-8C81-50F35AFB75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4684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BDD35-4F3B-4773-82A9-8FA80F8711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2/18/14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80C52-D535-4966-A617-D10BAD17ED1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BDD35-4F3B-4773-82A9-8FA80F8711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2/18/14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80C52-D535-4966-A617-D10BAD17ED1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BDD35-4F3B-4773-82A9-8FA80F8711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2/18/14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80C52-D535-4966-A617-D10BAD17ED1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BDD35-4F3B-4773-82A9-8FA80F8711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2/18/14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80C52-D535-4966-A617-D10BAD17ED1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BDD35-4F3B-4773-82A9-8FA80F8711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2/18/14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80C52-D535-4966-A617-D10BAD17ED1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BDD35-4F3B-4773-82A9-8FA80F8711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2/18/14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80C52-D535-4966-A617-D10BAD17ED1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BDD35-4F3B-4773-82A9-8FA80F8711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2/18/14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80C52-D535-4966-A617-D10BAD17ED1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42C97-D5C4-5148-8009-BCF7B3E3DE6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6182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BDD35-4F3B-4773-82A9-8FA80F8711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2/18/14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80C52-D535-4966-A617-D10BAD17ED1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BDD35-4F3B-4773-82A9-8FA80F8711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2/18/14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80C52-D535-4966-A617-D10BAD17ED1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BDD35-4F3B-4773-82A9-8FA80F8711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2/18/14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80C52-D535-4966-A617-D10BAD17ED1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BDD35-4F3B-4773-82A9-8FA80F8711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2/18/14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80C52-D535-4966-A617-D10BAD17ED1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A33CD-9DBC-9943-83E5-41865DA9618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859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5A4B2-7BC9-4540-AF29-A48ABA2006A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012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8B559-79F3-7C4C-AADA-D14A310498F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664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2B1E1-8654-6F40-A391-3BAA4B1AF38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556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78BBB-210C-8142-BC98-20BAF477642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688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D92EC-0FA2-AB4D-8BAD-4419956B14B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916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07" dir="16979964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400" dir="169799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AB797A1-BA8B-F549-8E62-4D939832FA57}" type="slidenum">
              <a: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charset="0"/>
        <a:buChar char="n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11" charset="2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11" charset="2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11" charset="2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11" charset="2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31838"/>
            <a:ext cx="8229600" cy="792162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1A34AF0D-7513-EB47-9C4C-0E6BD12719C9}" type="datetime1">
              <a:rPr lang="en-US" smtClean="0">
                <a:ea typeface="ＭＳ Ｐゴシック" charset="0"/>
                <a:cs typeface="Arial" charset="0"/>
              </a:rPr>
              <a:pPr/>
              <a:t>2/18/14</a:t>
            </a:fld>
            <a:endParaRPr lang="en-US" smtClean="0">
              <a:ea typeface="ＭＳ Ｐゴシック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AB10DA96-79E7-A148-9081-7149CBD403C3}" type="slidenum">
              <a:rPr lang="en-US" smtClean="0">
                <a:ea typeface="ＭＳ Ｐゴシック" charset="0"/>
                <a:cs typeface="Arial" charset="0"/>
              </a:rPr>
              <a:pPr/>
              <a:t>‹#›</a:t>
            </a:fld>
            <a:endParaRPr lang="en-US" smtClean="0">
              <a:ea typeface="ＭＳ Ｐゴシック" charset="0"/>
              <a:cs typeface="Arial" charset="0"/>
            </a:endParaRPr>
          </a:p>
        </p:txBody>
      </p:sp>
      <p:pic>
        <p:nvPicPr>
          <p:cNvPr id="1031" name="Picture 7" descr="Background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3C3C3C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3C3C3C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3C3C3C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3C3C3C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3C3C3C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B6BDD35-4F3B-4773-82A9-8FA80F8711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2/18/14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7480C52-D535-4966-A617-D10BAD17ED1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hyperlink" Target="http://www.youtube.com/watch?v=bYc2qPr_MUU" TargetMode="External"/><Relationship Id="rId3" Type="http://schemas.openxmlformats.org/officeDocument/2006/relationships/hyperlink" Target="http://www.youtube.com/watch?v=OVJfOC93mS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idZZjNMpcvw" TargetMode="External"/><Relationship Id="rId4" Type="http://schemas.openxmlformats.org/officeDocument/2006/relationships/hyperlink" Target="http://www.youtube.com/watch?v=AiujlTiNOP4" TargetMode="External"/><Relationship Id="rId5" Type="http://schemas.openxmlformats.org/officeDocument/2006/relationships/hyperlink" Target="http://www.youtube.com/watch?v=9KoD7WUv1V8" TargetMode="External"/><Relationship Id="rId6" Type="http://schemas.openxmlformats.org/officeDocument/2006/relationships/hyperlink" Target="http://www.youtube.com/watch?v=bYc2qPr_MUU" TargetMode="External"/><Relationship Id="rId7" Type="http://schemas.openxmlformats.org/officeDocument/2006/relationships/hyperlink" Target="http://www.youtube.com/watch?v=47PDlqN8mKE" TargetMode="External"/><Relationship Id="rId8" Type="http://schemas.openxmlformats.org/officeDocument/2006/relationships/hyperlink" Target="http://www.youtube.com/watch?v=o6kt5prPVSk" TargetMode="External"/><Relationship Id="rId9" Type="http://schemas.openxmlformats.org/officeDocument/2006/relationships/hyperlink" Target="http://www.youtube.com/watch?v=X6PG9C-XkHM" TargetMode="External"/><Relationship Id="rId10" Type="http://schemas.openxmlformats.org/officeDocument/2006/relationships/hyperlink" Target="http://www.youtube.com/watch?v=w1Fx7s_4oqU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OVJfOC93mSM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10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tags" Target="../tags/tag4.xml"/><Relationship Id="rId3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emf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1219200" y="1711004"/>
            <a:ext cx="6705600" cy="2554511"/>
          </a:xfrm>
        </p:spPr>
        <p:txBody>
          <a:bodyPr/>
          <a:lstStyle/>
          <a:p>
            <a:pPr>
              <a:defRPr/>
            </a:pPr>
            <a:r>
              <a:rPr lang="en-US" sz="3200" cap="small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Miller NVC</a:t>
            </a:r>
            <a:r>
              <a:rPr lang="en-US" sz="3200" cap="small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3200" cap="small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200" cap="small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Workshop</a:t>
            </a:r>
            <a:endParaRPr lang="en-US" sz="3200" cap="small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38" name="McK Date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57400" y="5575300"/>
            <a:ext cx="5130800" cy="510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hangingPunct="0">
              <a:spcAft>
                <a:spcPts val="600"/>
              </a:spcAft>
            </a:pPr>
            <a:r>
              <a:rPr lang="en-US" sz="1800" dirty="0" smtClean="0">
                <a:solidFill>
                  <a:srgbClr val="FFFFFF"/>
                </a:solidFill>
              </a:rPr>
              <a:t>February</a:t>
            </a:r>
            <a:r>
              <a:rPr lang="en-US" sz="1800" dirty="0" smtClean="0">
                <a:solidFill>
                  <a:srgbClr val="FFFFFF"/>
                </a:solidFill>
              </a:rPr>
              <a:t> </a:t>
            </a:r>
            <a:r>
              <a:rPr lang="en-US" sz="1800" dirty="0" smtClean="0">
                <a:solidFill>
                  <a:srgbClr val="FFFFFF"/>
                </a:solidFill>
              </a:rPr>
              <a:t>18</a:t>
            </a:r>
            <a:r>
              <a:rPr lang="en-US" sz="1800" dirty="0" smtClean="0">
                <a:solidFill>
                  <a:srgbClr val="FFFFFF"/>
                </a:solidFill>
              </a:rPr>
              <a:t>, 2014</a:t>
            </a:r>
            <a:endParaRPr 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14340" name="TextBox 7"/>
          <p:cNvSpPr txBox="1">
            <a:spLocks noChangeArrowheads="1"/>
          </p:cNvSpPr>
          <p:nvPr/>
        </p:nvSpPr>
        <p:spPr bwMode="auto">
          <a:xfrm>
            <a:off x="2061912" y="5024806"/>
            <a:ext cx="49604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defRPr/>
            </a:pPr>
            <a:r>
              <a:rPr lang="en-US" cap="small" dirty="0" smtClean="0">
                <a:solidFill>
                  <a:srgbClr val="FFFFFF"/>
                </a:solidFill>
              </a:rPr>
              <a:t>Prof Tom Peterson, Jacob Hicks</a:t>
            </a:r>
            <a:endParaRPr lang="en-US" cap="small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994" y="1004763"/>
            <a:ext cx="8359686" cy="5709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 smtClean="0"/>
              <a:t>FINANCE QUESTIONS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/>
              <a:t>What are the </a:t>
            </a:r>
            <a:r>
              <a:rPr lang="en-US" dirty="0" smtClean="0"/>
              <a:t>assumptions </a:t>
            </a:r>
            <a:r>
              <a:rPr lang="en-US" dirty="0"/>
              <a:t>behind your </a:t>
            </a:r>
            <a:r>
              <a:rPr lang="en-US" dirty="0" smtClean="0"/>
              <a:t>5-year </a:t>
            </a:r>
            <a:r>
              <a:rPr lang="en-US" dirty="0"/>
              <a:t>revenue </a:t>
            </a:r>
            <a:r>
              <a:rPr lang="en-US" dirty="0" smtClean="0"/>
              <a:t>forecast </a:t>
            </a:r>
            <a:r>
              <a:rPr lang="en-US" dirty="0"/>
              <a:t>(# of </a:t>
            </a:r>
            <a:r>
              <a:rPr lang="en-US" dirty="0" smtClean="0"/>
              <a:t>customers, revenues per customer, customer segments, etc.)?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/>
              <a:t>When will you break-even and what happens if it takes you 2x longer than you expected</a:t>
            </a:r>
            <a:r>
              <a:rPr lang="en-US" dirty="0" smtClean="0"/>
              <a:t>?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How </a:t>
            </a:r>
            <a:r>
              <a:rPr lang="en-US" dirty="0"/>
              <a:t>did you arrive at the price of your product or service?</a:t>
            </a:r>
          </a:p>
          <a:p>
            <a:pPr>
              <a:spcAft>
                <a:spcPts val="1200"/>
              </a:spcAft>
            </a:pPr>
            <a:r>
              <a:rPr lang="en-US" dirty="0"/>
              <a:t>What is your expected </a:t>
            </a:r>
            <a:r>
              <a:rPr lang="en-US" dirty="0" smtClean="0"/>
              <a:t>“burn rate” </a:t>
            </a:r>
            <a:r>
              <a:rPr lang="en-US" dirty="0"/>
              <a:t>per month and for the first year</a:t>
            </a:r>
            <a:r>
              <a:rPr lang="en-US" dirty="0" smtClean="0"/>
              <a:t>?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How </a:t>
            </a:r>
            <a:r>
              <a:rPr lang="en-US" dirty="0"/>
              <a:t>did you </a:t>
            </a:r>
            <a:r>
              <a:rPr lang="en-US" dirty="0" smtClean="0"/>
              <a:t>determine your </a:t>
            </a:r>
            <a:r>
              <a:rPr lang="en-US" dirty="0"/>
              <a:t>total variable and fixed costs </a:t>
            </a:r>
            <a:r>
              <a:rPr lang="en-US" dirty="0" smtClean="0"/>
              <a:t>(was it through Research? Due diligence? </a:t>
            </a:r>
            <a:r>
              <a:rPr lang="en-US" dirty="0"/>
              <a:t>B</a:t>
            </a:r>
            <a:r>
              <a:rPr lang="en-US" dirty="0" smtClean="0"/>
              <a:t>ids</a:t>
            </a:r>
            <a:r>
              <a:rPr lang="en-US" dirty="0"/>
              <a:t>)</a:t>
            </a:r>
            <a:r>
              <a:rPr lang="en-US" dirty="0" smtClean="0"/>
              <a:t>?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How </a:t>
            </a:r>
            <a:r>
              <a:rPr lang="en-US" dirty="0"/>
              <a:t>much capital do you need</a:t>
            </a:r>
            <a:r>
              <a:rPr lang="en-US" dirty="0" smtClean="0"/>
              <a:t>?  See: </a:t>
            </a:r>
            <a:r>
              <a:rPr lang="en-US" sz="1400" dirty="0" smtClean="0">
                <a:hlinkClick r:id="rId2"/>
              </a:rPr>
              <a:t>http://www.youtube.com/watch?v=bYc2qPr_MUU</a:t>
            </a:r>
            <a:endParaRPr lang="en-US" sz="1400" dirty="0" smtClean="0"/>
          </a:p>
          <a:p>
            <a:pPr>
              <a:spcAft>
                <a:spcPts val="1200"/>
              </a:spcAft>
            </a:pPr>
            <a:r>
              <a:rPr lang="en-US" dirty="0" smtClean="0"/>
              <a:t>What </a:t>
            </a:r>
            <a:r>
              <a:rPr lang="en-US" dirty="0"/>
              <a:t>is your break-down of "Use of Funds"...how do you plan to grow your business</a:t>
            </a:r>
            <a:r>
              <a:rPr lang="en-US" dirty="0" smtClean="0"/>
              <a:t>?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What </a:t>
            </a:r>
            <a:r>
              <a:rPr lang="en-US" dirty="0"/>
              <a:t>does your Capital Table (ownership %) look like</a:t>
            </a:r>
            <a:r>
              <a:rPr lang="en-US" dirty="0" smtClean="0"/>
              <a:t>? </a:t>
            </a:r>
            <a:r>
              <a:rPr lang="en-US" dirty="0"/>
              <a:t>Cap Tables:  </a:t>
            </a:r>
            <a:r>
              <a:rPr lang="en-US" dirty="0" smtClean="0"/>
              <a:t>See: </a:t>
            </a:r>
            <a:r>
              <a:rPr lang="en-US" sz="1400" dirty="0" smtClean="0">
                <a:hlinkClick r:id="rId3"/>
              </a:rPr>
              <a:t>http</a:t>
            </a:r>
            <a:r>
              <a:rPr lang="en-US" sz="1400" dirty="0">
                <a:hlinkClick r:id="rId3"/>
              </a:rPr>
              <a:t>://www.youtube.com/watch?v=OVJfOC93mSM</a:t>
            </a:r>
            <a:r>
              <a:rPr lang="en-US" sz="1400" dirty="0"/>
              <a:t> </a:t>
            </a:r>
          </a:p>
          <a:p>
            <a:pPr>
              <a:spcAft>
                <a:spcPts val="12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1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1897"/>
            <a:ext cx="8229600" cy="1075260"/>
          </a:xfrm>
        </p:spPr>
        <p:txBody>
          <a:bodyPr/>
          <a:lstStyle/>
          <a:p>
            <a:r>
              <a:rPr lang="en-US" sz="3600" dirty="0" smtClean="0"/>
              <a:t>CET Getting Started Videos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798" y="1151483"/>
            <a:ext cx="8229600" cy="5096922"/>
          </a:xfrm>
        </p:spPr>
        <p:txBody>
          <a:bodyPr/>
          <a:lstStyle/>
          <a:p>
            <a:pPr marL="0" indent="0">
              <a:spcAft>
                <a:spcPts val="1800"/>
              </a:spcAft>
              <a:buNone/>
            </a:pPr>
            <a:r>
              <a:rPr lang="en-US" sz="1800" dirty="0"/>
              <a:t>Cap Tables:  </a:t>
            </a:r>
            <a:r>
              <a:rPr lang="en-US" sz="1800" dirty="0">
                <a:hlinkClick r:id="rId2"/>
              </a:rPr>
              <a:t>http://www.youtube.com/watch?v=</a:t>
            </a:r>
            <a:r>
              <a:rPr lang="en-US" sz="1800" dirty="0" smtClean="0">
                <a:hlinkClick r:id="rId2"/>
              </a:rPr>
              <a:t>OVJfOC93mSM</a:t>
            </a:r>
            <a:r>
              <a:rPr lang="en-US" sz="1800" dirty="0" smtClean="0"/>
              <a:t> 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US" sz="1800" dirty="0" smtClean="0"/>
              <a:t>Why Go </a:t>
            </a:r>
            <a:r>
              <a:rPr lang="en-US" sz="1800" dirty="0"/>
              <a:t>Into Business:  </a:t>
            </a:r>
            <a:r>
              <a:rPr lang="en-US" sz="1800" dirty="0">
                <a:hlinkClick r:id="rId3"/>
              </a:rPr>
              <a:t>http://www.youtube.com/watch?v=</a:t>
            </a:r>
            <a:r>
              <a:rPr lang="en-US" sz="1800" dirty="0" smtClean="0">
                <a:hlinkClick r:id="rId3"/>
              </a:rPr>
              <a:t>idZZjNMpcvw</a:t>
            </a:r>
            <a:endParaRPr lang="en-US" sz="1800" dirty="0" smtClean="0"/>
          </a:p>
          <a:p>
            <a:pPr marL="0" indent="0">
              <a:spcAft>
                <a:spcPts val="1800"/>
              </a:spcAft>
              <a:buNone/>
            </a:pPr>
            <a:r>
              <a:rPr lang="en-US" sz="1800" dirty="0" smtClean="0"/>
              <a:t>Is </a:t>
            </a:r>
            <a:r>
              <a:rPr lang="en-US" sz="1800" dirty="0"/>
              <a:t>Entrepreneurship for me?:   </a:t>
            </a:r>
            <a:r>
              <a:rPr lang="en-US" sz="1800" dirty="0">
                <a:hlinkClick r:id="rId4"/>
              </a:rPr>
              <a:t>http://www.youtube.com/watch?v=</a:t>
            </a:r>
            <a:r>
              <a:rPr lang="en-US" sz="1800" dirty="0" smtClean="0">
                <a:hlinkClick r:id="rId4"/>
              </a:rPr>
              <a:t>AiujlTiNOP4</a:t>
            </a:r>
            <a:r>
              <a:rPr lang="en-US" sz="1800" dirty="0" smtClean="0"/>
              <a:t> 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US" sz="1800" dirty="0"/>
              <a:t>Term Sheets:  </a:t>
            </a:r>
            <a:r>
              <a:rPr lang="en-US" sz="1800" dirty="0">
                <a:hlinkClick r:id="rId5"/>
              </a:rPr>
              <a:t>http://www.youtube.com/watch?v=</a:t>
            </a:r>
            <a:r>
              <a:rPr lang="en-US" sz="1800" dirty="0" smtClean="0">
                <a:hlinkClick r:id="rId5"/>
              </a:rPr>
              <a:t>9KoD7WUv1V8</a:t>
            </a:r>
            <a:r>
              <a:rPr lang="en-US" sz="1800" dirty="0" smtClean="0"/>
              <a:t> 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US" sz="1800" dirty="0" smtClean="0">
                <a:solidFill>
                  <a:srgbClr val="FFFFFF"/>
                </a:solidFill>
              </a:rPr>
              <a:t>Pre-</a:t>
            </a:r>
            <a:r>
              <a:rPr lang="en-US" sz="1800" dirty="0">
                <a:solidFill>
                  <a:srgbClr val="FFFFFF"/>
                </a:solidFill>
              </a:rPr>
              <a:t>Money Valuation:  </a:t>
            </a:r>
            <a:r>
              <a:rPr lang="en-US" sz="1800" dirty="0">
                <a:hlinkClick r:id="rId6"/>
              </a:rPr>
              <a:t>http://www.youtube.com/watch?v=</a:t>
            </a:r>
            <a:r>
              <a:rPr lang="en-US" sz="1800" dirty="0" smtClean="0">
                <a:hlinkClick r:id="rId6"/>
              </a:rPr>
              <a:t>bYc2qPr_MUU</a:t>
            </a:r>
            <a:endParaRPr lang="en-US" sz="1800" dirty="0" smtClean="0"/>
          </a:p>
          <a:p>
            <a:pPr marL="0" indent="0">
              <a:spcAft>
                <a:spcPts val="1800"/>
              </a:spcAft>
              <a:buNone/>
            </a:pPr>
            <a:r>
              <a:rPr lang="en-US" sz="1800" dirty="0" smtClean="0"/>
              <a:t>Start with the End </a:t>
            </a:r>
            <a:r>
              <a:rPr lang="en-US" sz="1800" dirty="0"/>
              <a:t>in Mind:  </a:t>
            </a:r>
            <a:r>
              <a:rPr lang="en-US" sz="1800" dirty="0">
                <a:hlinkClick r:id="rId7"/>
              </a:rPr>
              <a:t>http://www.youtube.com/watch?v=</a:t>
            </a:r>
            <a:r>
              <a:rPr lang="en-US" sz="1800" dirty="0" smtClean="0">
                <a:hlinkClick r:id="rId7"/>
              </a:rPr>
              <a:t>47PDlqN8mKE</a:t>
            </a:r>
            <a:endParaRPr lang="en-US" sz="1800" dirty="0" smtClean="0"/>
          </a:p>
          <a:p>
            <a:pPr marL="0" indent="0">
              <a:spcAft>
                <a:spcPts val="1800"/>
              </a:spcAft>
              <a:buNone/>
            </a:pPr>
            <a:r>
              <a:rPr lang="en-US" sz="1800" dirty="0" smtClean="0"/>
              <a:t>Early </a:t>
            </a:r>
            <a:r>
              <a:rPr lang="en-US" sz="1800" dirty="0"/>
              <a:t>Funding:  </a:t>
            </a:r>
            <a:r>
              <a:rPr lang="en-US" sz="1800" dirty="0">
                <a:hlinkClick r:id="rId8"/>
              </a:rPr>
              <a:t>http://www.youtube.com/watch?v=</a:t>
            </a:r>
            <a:r>
              <a:rPr lang="en-US" sz="1800" dirty="0" smtClean="0">
                <a:hlinkClick r:id="rId8"/>
              </a:rPr>
              <a:t>o6kt5prPVSk</a:t>
            </a:r>
            <a:endParaRPr lang="en-US" sz="1800" dirty="0" smtClean="0"/>
          </a:p>
          <a:p>
            <a:pPr marL="0" indent="0">
              <a:spcAft>
                <a:spcPts val="1800"/>
              </a:spcAft>
              <a:buNone/>
            </a:pPr>
            <a:r>
              <a:rPr lang="en-US" sz="1800" dirty="0" smtClean="0"/>
              <a:t>Convertible Debt</a:t>
            </a:r>
            <a:r>
              <a:rPr lang="en-US" sz="1800" dirty="0"/>
              <a:t>: </a:t>
            </a:r>
            <a:r>
              <a:rPr lang="en-US" sz="1800" dirty="0">
                <a:hlinkClick r:id="rId9"/>
              </a:rPr>
              <a:t>http://www.youtube.com/watch?v=X6PG9C-</a:t>
            </a:r>
            <a:r>
              <a:rPr lang="en-US" sz="1800" dirty="0" smtClean="0">
                <a:hlinkClick r:id="rId9"/>
              </a:rPr>
              <a:t>XkHM</a:t>
            </a:r>
            <a:endParaRPr lang="en-US" sz="1800" dirty="0" smtClean="0"/>
          </a:p>
          <a:p>
            <a:pPr marL="0" indent="0">
              <a:spcAft>
                <a:spcPts val="1800"/>
              </a:spcAft>
              <a:buNone/>
            </a:pPr>
            <a:r>
              <a:rPr lang="en-US" sz="1800" dirty="0"/>
              <a:t>Operating Agreements:  </a:t>
            </a:r>
            <a:r>
              <a:rPr lang="en-US" sz="1800" dirty="0">
                <a:hlinkClick r:id="rId10"/>
              </a:rPr>
              <a:t>http://www.youtube.com/watch?v=</a:t>
            </a:r>
            <a:r>
              <a:rPr lang="en-US" sz="1800" dirty="0" smtClean="0">
                <a:hlinkClick r:id="rId10"/>
              </a:rPr>
              <a:t>w1Fx7s_4oqU</a:t>
            </a: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86649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66" y="125892"/>
            <a:ext cx="8274934" cy="6750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Monthly Financial Forecasting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997" y="2462640"/>
            <a:ext cx="8272073" cy="420800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Explanation </a:t>
            </a:r>
            <a:r>
              <a:rPr lang="en-US" b="1" dirty="0"/>
              <a:t>of Financial </a:t>
            </a:r>
            <a:r>
              <a:rPr lang="en-US" b="1" dirty="0" smtClean="0"/>
              <a:t>Inputs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Sales</a:t>
            </a:r>
          </a:p>
          <a:p>
            <a:r>
              <a:rPr lang="en-US" dirty="0"/>
              <a:t>January and February sales figures are the result of 70 and 105 units sold respectively at an average unit price of $550. </a:t>
            </a:r>
            <a:r>
              <a:rPr lang="en-US" dirty="0" smtClean="0"/>
              <a:t> Future </a:t>
            </a:r>
            <a:r>
              <a:rPr lang="en-US" dirty="0"/>
              <a:t>sales projections assume this 50% growth rate month by month.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Cost </a:t>
            </a:r>
            <a:r>
              <a:rPr lang="en-US" b="1" dirty="0"/>
              <a:t>of Sales</a:t>
            </a:r>
          </a:p>
          <a:p>
            <a:r>
              <a:rPr lang="en-US" dirty="0"/>
              <a:t>The units cost 60% of our sales price, resulting in an initial 40% gross margin. With our projected volume, our suppliers indicate that our unit cost will decrease by 1.5% each month for at least the next 10 months. </a:t>
            </a:r>
            <a:r>
              <a:rPr lang="en-US" dirty="0" smtClean="0"/>
              <a:t> By </a:t>
            </a:r>
            <a:r>
              <a:rPr lang="en-US" dirty="0"/>
              <a:t>December, our gross margin is projected to be 49%.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SG</a:t>
            </a:r>
            <a:r>
              <a:rPr lang="en-US" b="1" dirty="0"/>
              <a:t>&amp;A</a:t>
            </a:r>
          </a:p>
          <a:p>
            <a:r>
              <a:rPr lang="en-US" dirty="0"/>
              <a:t>Per our online marketing agreements and our first two months of operations, our advertising and promotion costs are nearly 10% of sales. We applied this percentage to projected sales to determine our growing advertising costs. Our payroll is already established based on our founders’ salary needs. Payroll has started at $10,000/month, will jump to $15,000/month in April, and will jump again to $20,000/month in August. This projection will also enable us to hire two part-time (20 hours/week) employees at a company cost of $18/hour as early as April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Other Operating Expenses</a:t>
            </a:r>
          </a:p>
          <a:p>
            <a:r>
              <a:rPr lang="en-US" dirty="0"/>
              <a:t>Our fulfillment center will charge us 5% of sales per our agreement valid through February 2015. Additionally, shipping is projected as 2% of sales and miscellaneous items are factored to cost 1% of sales. These percentages have been applied for each month of the remainder of the year.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512" y="1035844"/>
            <a:ext cx="8157237" cy="140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62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776"/>
            <a:ext cx="8229600" cy="64071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Annual Financial </a:t>
            </a:r>
            <a:r>
              <a:rPr lang="en-US" dirty="0"/>
              <a:t>Forecasting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841" b="-39841"/>
          <a:stretch>
            <a:fillRect/>
          </a:stretch>
        </p:blipFill>
        <p:spPr bwMode="auto">
          <a:xfrm>
            <a:off x="560170" y="-58889"/>
            <a:ext cx="8089022" cy="39377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6825809"/>
              </p:ext>
            </p:extLst>
          </p:nvPr>
        </p:nvGraphicFramePr>
        <p:xfrm>
          <a:off x="1155510" y="3235565"/>
          <a:ext cx="6967406" cy="3694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r:id="rId4" imgW="6083300" imgH="3225800" progId="Word.Document.12">
                  <p:embed/>
                </p:oleObj>
              </mc:Choice>
              <mc:Fallback>
                <p:oleObj name="Document" r:id="rId4" imgW="6083300" imgH="3225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55510" y="3235565"/>
                        <a:ext cx="6967406" cy="36946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3683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81" y="3333012"/>
            <a:ext cx="8229600" cy="1371600"/>
          </a:xfrm>
        </p:spPr>
        <p:txBody>
          <a:bodyPr/>
          <a:lstStyle/>
          <a:p>
            <a:r>
              <a:rPr lang="en-US" sz="2800" cap="small" dirty="0" smtClean="0">
                <a:solidFill>
                  <a:schemeClr val="tx1">
                    <a:lumMod val="95000"/>
                  </a:schemeClr>
                </a:solidFill>
              </a:rPr>
              <a:t>Thank you for your attendance and </a:t>
            </a:r>
            <a:br>
              <a:rPr lang="en-US" sz="2800" cap="small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en-US" sz="2800" cap="small" dirty="0" smtClean="0">
                <a:solidFill>
                  <a:schemeClr val="tx1">
                    <a:lumMod val="95000"/>
                  </a:schemeClr>
                </a:solidFill>
              </a:rPr>
              <a:t>best of success in the competition.</a:t>
            </a:r>
            <a:endParaRPr lang="en-US" sz="2800" cap="small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8818" y="882757"/>
            <a:ext cx="2780528" cy="650441"/>
          </a:xfrm>
        </p:spPr>
        <p:txBody>
          <a:bodyPr/>
          <a:lstStyle/>
          <a:p>
            <a:pPr marL="0" indent="0">
              <a:buNone/>
            </a:pPr>
            <a:r>
              <a:rPr lang="en-US" sz="3600" cap="small" dirty="0" smtClean="0">
                <a:solidFill>
                  <a:srgbClr val="FFFF00"/>
                </a:solidFill>
              </a:rPr>
              <a:t>Questions?</a:t>
            </a:r>
            <a:endParaRPr lang="en-US" sz="3600" cap="small" dirty="0">
              <a:solidFill>
                <a:srgbClr val="FFFF00"/>
              </a:solidFill>
            </a:endParaRPr>
          </a:p>
        </p:txBody>
      </p:sp>
      <p:sp>
        <p:nvSpPr>
          <p:cNvPr id="4" name="McK Date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57400" y="5575300"/>
            <a:ext cx="5130800" cy="510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hangingPunct="0">
              <a:spcAft>
                <a:spcPts val="600"/>
              </a:spcAft>
            </a:pPr>
            <a:r>
              <a:rPr lang="en-US" sz="1800" dirty="0" smtClean="0">
                <a:solidFill>
                  <a:srgbClr val="FFFFFF"/>
                </a:solidFill>
              </a:rPr>
              <a:t>February</a:t>
            </a:r>
            <a:r>
              <a:rPr lang="en-US" sz="1800" dirty="0" smtClean="0">
                <a:solidFill>
                  <a:srgbClr val="FFFFFF"/>
                </a:solidFill>
              </a:rPr>
              <a:t> </a:t>
            </a:r>
            <a:r>
              <a:rPr lang="en-US" sz="1800" dirty="0" smtClean="0">
                <a:solidFill>
                  <a:srgbClr val="FFFFFF"/>
                </a:solidFill>
              </a:rPr>
              <a:t>18</a:t>
            </a:r>
            <a:r>
              <a:rPr lang="en-US" sz="1800" dirty="0" smtClean="0">
                <a:solidFill>
                  <a:srgbClr val="FFFFFF"/>
                </a:solidFill>
              </a:rPr>
              <a:t>, 2014</a:t>
            </a:r>
            <a:endParaRPr 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2061912" y="5024806"/>
            <a:ext cx="54802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defRPr/>
            </a:pPr>
            <a:r>
              <a:rPr lang="en-US" cap="small" dirty="0" smtClean="0">
                <a:solidFill>
                  <a:srgbClr val="FFFFFF"/>
                </a:solidFill>
              </a:rPr>
              <a:t>Prof Tom Peterson and Jacob Hicks</a:t>
            </a:r>
            <a:endParaRPr lang="en-US" cap="small" dirty="0" smtClean="0">
              <a:solidFill>
                <a:srgbClr val="FFFFFF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27676" y="2100017"/>
            <a:ext cx="6705600" cy="72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07" dir="16979964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9pPr>
          </a:lstStyle>
          <a:p>
            <a:pPr>
              <a:defRPr/>
            </a:pPr>
            <a:r>
              <a:rPr lang="en-US" sz="3200" cap="small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Miller NVC</a:t>
            </a:r>
            <a:br>
              <a:rPr lang="en-US" sz="3200" cap="small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200" cap="small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Workshop</a:t>
            </a:r>
            <a:endParaRPr lang="en-US" sz="3200" cap="small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797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-68263" y="-68263"/>
            <a:ext cx="9291638" cy="766763"/>
          </a:xfrm>
          <a:prstGeom prst="rect">
            <a:avLst/>
          </a:prstGeom>
          <a:solidFill>
            <a:srgbClr val="17375E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ＭＳ Ｐゴシック" charset="0"/>
              <a:cs typeface="Arial" charset="0"/>
            </a:endParaRPr>
          </a:p>
        </p:txBody>
      </p:sp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796925"/>
            <a:ext cx="2389187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777875"/>
            <a:ext cx="2528887" cy="169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2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088" y="5556250"/>
            <a:ext cx="2643187" cy="8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18" name="Circular Arrow 17"/>
          <p:cNvSpPr>
            <a:spLocks/>
          </p:cNvSpPr>
          <p:nvPr/>
        </p:nvSpPr>
        <p:spPr bwMode="auto">
          <a:xfrm>
            <a:off x="1774825" y="723900"/>
            <a:ext cx="5581650" cy="5540375"/>
          </a:xfrm>
          <a:custGeom>
            <a:avLst/>
            <a:gdLst>
              <a:gd name="T0" fmla="*/ 2784400 w 5581650"/>
              <a:gd name="T1" fmla="*/ 158047 h 5540375"/>
              <a:gd name="T2" fmla="*/ 5375176 w 5581650"/>
              <a:gd name="T3" fmla="*/ 2271443 h 5540375"/>
              <a:gd name="T4" fmla="*/ 5518185 w 5581650"/>
              <a:gd name="T5" fmla="*/ 2277105 h 5540375"/>
              <a:gd name="T6" fmla="*/ 4980766 w 5581650"/>
              <a:gd name="T7" fmla="*/ 2856884 h 5540375"/>
              <a:gd name="T8" fmla="*/ 4320851 w 5581650"/>
              <a:gd name="T9" fmla="*/ 2229704 h 5540375"/>
              <a:gd name="T10" fmla="*/ 4455551 w 5581650"/>
              <a:gd name="T11" fmla="*/ 2235036 h 5540375"/>
              <a:gd name="T12" fmla="*/ 2786570 w 5581650"/>
              <a:gd name="T13" fmla="*/ 1040238 h 5540375"/>
              <a:gd name="T14" fmla="*/ 2784400 w 5581650"/>
              <a:gd name="T15" fmla="*/ 158047 h 554037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581650" h="5540375">
                <a:moveTo>
                  <a:pt x="2784400" y="158047"/>
                </a:moveTo>
                <a:cubicBezTo>
                  <a:pt x="4047045" y="154990"/>
                  <a:pt x="5134095" y="1041738"/>
                  <a:pt x="5375176" y="2271443"/>
                </a:cubicBezTo>
                <a:lnTo>
                  <a:pt x="5518185" y="2277105"/>
                </a:lnTo>
                <a:lnTo>
                  <a:pt x="4980766" y="2856884"/>
                </a:lnTo>
                <a:lnTo>
                  <a:pt x="4320851" y="2229704"/>
                </a:lnTo>
                <a:lnTo>
                  <a:pt x="4455551" y="2235036"/>
                </a:lnTo>
                <a:cubicBezTo>
                  <a:pt x="4220527" y="1521070"/>
                  <a:pt x="3546317" y="1038413"/>
                  <a:pt x="2786570" y="1040238"/>
                </a:cubicBezTo>
                <a:cubicBezTo>
                  <a:pt x="2785847" y="746174"/>
                  <a:pt x="2785123" y="452111"/>
                  <a:pt x="2784400" y="158047"/>
                </a:cubicBezTo>
                <a:close/>
              </a:path>
            </a:pathLst>
          </a:cu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endParaRPr lang="en-US" smtClean="0">
              <a:solidFill>
                <a:prstClr val="black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7175" name="TextBox 18"/>
          <p:cNvSpPr txBox="1">
            <a:spLocks noChangeArrowheads="1"/>
          </p:cNvSpPr>
          <p:nvPr/>
        </p:nvSpPr>
        <p:spPr bwMode="auto">
          <a:xfrm rot="2700000">
            <a:off x="4974432" y="1669256"/>
            <a:ext cx="20558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smtClean="0">
                <a:solidFill>
                  <a:srgbClr val="FFFFFF"/>
                </a:solidFill>
                <a:latin typeface="Calibri" charset="0"/>
              </a:rPr>
              <a:t>Stage 1: Idea Formulation</a:t>
            </a:r>
          </a:p>
          <a:p>
            <a:pPr algn="ctr" eaLnBrk="1" hangingPunct="1"/>
            <a:r>
              <a:rPr lang="en-US" sz="1400" smtClean="0">
                <a:solidFill>
                  <a:srgbClr val="FFFFFF"/>
                </a:solidFill>
                <a:latin typeface="Calibri" charset="0"/>
              </a:rPr>
              <a:t>(Sep 1 – Oct 15)</a:t>
            </a:r>
          </a:p>
        </p:txBody>
      </p:sp>
      <p:grpSp>
        <p:nvGrpSpPr>
          <p:cNvPr id="7176" name="Group 25"/>
          <p:cNvGrpSpPr>
            <a:grpSpLocks/>
          </p:cNvGrpSpPr>
          <p:nvPr/>
        </p:nvGrpSpPr>
        <p:grpSpPr bwMode="auto">
          <a:xfrm>
            <a:off x="2935288" y="2001838"/>
            <a:ext cx="3213100" cy="3213100"/>
            <a:chOff x="2918569" y="1762945"/>
            <a:chExt cx="3213100" cy="3213100"/>
          </a:xfrm>
        </p:grpSpPr>
        <p:pic>
          <p:nvPicPr>
            <p:cNvPr id="7188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8569" y="1762945"/>
              <a:ext cx="3213100" cy="321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3604369" y="2663057"/>
              <a:ext cx="665162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dirty="0">
                  <a:solidFill>
                    <a:srgbClr val="FFFFFF"/>
                  </a:solidFill>
                  <a:latin typeface="Calibri"/>
                  <a:ea typeface="ＭＳ Ｐゴシック" charset="0"/>
                  <a:cs typeface="Arial" charset="0"/>
                </a:rPr>
                <a:t>Scale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02931" y="2659882"/>
              <a:ext cx="588963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FFFF"/>
                  </a:solidFill>
                  <a:latin typeface="Calibri"/>
                  <a:ea typeface="ＭＳ Ｐゴシック" charset="0"/>
                  <a:cs typeface="Arial" charset="0"/>
                </a:rPr>
                <a:t>Idea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413869" y="3612382"/>
              <a:ext cx="855662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dirty="0">
                  <a:solidFill>
                    <a:srgbClr val="FFFFFF"/>
                  </a:solidFill>
                  <a:latin typeface="Calibri"/>
                  <a:ea typeface="ＭＳ Ｐゴシック" charset="0"/>
                  <a:cs typeface="Arial" charset="0"/>
                </a:rPr>
                <a:t>Launch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802931" y="3658420"/>
              <a:ext cx="792163" cy="369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FFFF"/>
                  </a:solidFill>
                  <a:latin typeface="Calibri"/>
                  <a:ea typeface="ＭＳ Ｐゴシック" charset="0"/>
                  <a:cs typeface="Arial" charset="0"/>
                </a:rPr>
                <a:t>Model</a:t>
              </a:r>
            </a:p>
          </p:txBody>
        </p:sp>
      </p:grpSp>
      <p:sp>
        <p:nvSpPr>
          <p:cNvPr id="27" name="Circular Arrow 26"/>
          <p:cNvSpPr>
            <a:spLocks/>
          </p:cNvSpPr>
          <p:nvPr/>
        </p:nvSpPr>
        <p:spPr bwMode="auto">
          <a:xfrm rot="5400000">
            <a:off x="1830388" y="876300"/>
            <a:ext cx="5581650" cy="5540375"/>
          </a:xfrm>
          <a:custGeom>
            <a:avLst/>
            <a:gdLst>
              <a:gd name="T0" fmla="*/ 2784400 w 5581650"/>
              <a:gd name="T1" fmla="*/ 158047 h 5540375"/>
              <a:gd name="T2" fmla="*/ 5375176 w 5581650"/>
              <a:gd name="T3" fmla="*/ 2271443 h 5540375"/>
              <a:gd name="T4" fmla="*/ 5518185 w 5581650"/>
              <a:gd name="T5" fmla="*/ 2277105 h 5540375"/>
              <a:gd name="T6" fmla="*/ 4980766 w 5581650"/>
              <a:gd name="T7" fmla="*/ 2856884 h 5540375"/>
              <a:gd name="T8" fmla="*/ 4320851 w 5581650"/>
              <a:gd name="T9" fmla="*/ 2229704 h 5540375"/>
              <a:gd name="T10" fmla="*/ 4455551 w 5581650"/>
              <a:gd name="T11" fmla="*/ 2235036 h 5540375"/>
              <a:gd name="T12" fmla="*/ 2786570 w 5581650"/>
              <a:gd name="T13" fmla="*/ 1040238 h 5540375"/>
              <a:gd name="T14" fmla="*/ 2784400 w 5581650"/>
              <a:gd name="T15" fmla="*/ 158047 h 554037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581650" h="5540375">
                <a:moveTo>
                  <a:pt x="2784400" y="158047"/>
                </a:moveTo>
                <a:cubicBezTo>
                  <a:pt x="4047045" y="154990"/>
                  <a:pt x="5134095" y="1041738"/>
                  <a:pt x="5375176" y="2271443"/>
                </a:cubicBezTo>
                <a:lnTo>
                  <a:pt x="5518185" y="2277105"/>
                </a:lnTo>
                <a:lnTo>
                  <a:pt x="4980766" y="2856884"/>
                </a:lnTo>
                <a:lnTo>
                  <a:pt x="4320851" y="2229704"/>
                </a:lnTo>
                <a:lnTo>
                  <a:pt x="4455551" y="2235036"/>
                </a:lnTo>
                <a:cubicBezTo>
                  <a:pt x="4220527" y="1521070"/>
                  <a:pt x="3546317" y="1038413"/>
                  <a:pt x="2786570" y="1040238"/>
                </a:cubicBezTo>
                <a:cubicBezTo>
                  <a:pt x="2785847" y="746174"/>
                  <a:pt x="2785123" y="452111"/>
                  <a:pt x="2784400" y="158047"/>
                </a:cubicBezTo>
                <a:close/>
              </a:path>
            </a:pathLst>
          </a:cu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endParaRPr lang="en-US" smtClean="0">
              <a:solidFill>
                <a:prstClr val="black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8" name="Circular Arrow 27"/>
          <p:cNvSpPr>
            <a:spLocks/>
          </p:cNvSpPr>
          <p:nvPr/>
        </p:nvSpPr>
        <p:spPr bwMode="auto">
          <a:xfrm rot="10800000">
            <a:off x="1717675" y="906463"/>
            <a:ext cx="5583238" cy="5540375"/>
          </a:xfrm>
          <a:custGeom>
            <a:avLst/>
            <a:gdLst>
              <a:gd name="T0" fmla="*/ 2785194 w 5583238"/>
              <a:gd name="T1" fmla="*/ 158047 h 5540375"/>
              <a:gd name="T2" fmla="*/ 5376715 w 5583238"/>
              <a:gd name="T3" fmla="*/ 2271267 h 5540375"/>
              <a:gd name="T4" fmla="*/ 5519707 w 5583238"/>
              <a:gd name="T5" fmla="*/ 2276928 h 5540375"/>
              <a:gd name="T6" fmla="*/ 4982352 w 5583238"/>
              <a:gd name="T7" fmla="*/ 2856916 h 5540375"/>
              <a:gd name="T8" fmla="*/ 4322372 w 5583238"/>
              <a:gd name="T9" fmla="*/ 2229527 h 5540375"/>
              <a:gd name="T10" fmla="*/ 4457041 w 5583238"/>
              <a:gd name="T11" fmla="*/ 2234859 h 5540375"/>
              <a:gd name="T12" fmla="*/ 2787364 w 5583238"/>
              <a:gd name="T13" fmla="*/ 1040239 h 5540375"/>
              <a:gd name="T14" fmla="*/ 2785194 w 5583238"/>
              <a:gd name="T15" fmla="*/ 158047 h 554037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583238" h="5540375">
                <a:moveTo>
                  <a:pt x="2785194" y="158047"/>
                </a:moveTo>
                <a:cubicBezTo>
                  <a:pt x="4048152" y="154991"/>
                  <a:pt x="5135490" y="1041646"/>
                  <a:pt x="5376715" y="2271267"/>
                </a:cubicBezTo>
                <a:lnTo>
                  <a:pt x="5519707" y="2276928"/>
                </a:lnTo>
                <a:lnTo>
                  <a:pt x="4982352" y="2856916"/>
                </a:lnTo>
                <a:lnTo>
                  <a:pt x="4322372" y="2229527"/>
                </a:lnTo>
                <a:lnTo>
                  <a:pt x="4457041" y="2234859"/>
                </a:lnTo>
                <a:cubicBezTo>
                  <a:pt x="4221854" y="1520985"/>
                  <a:pt x="3547384" y="1038415"/>
                  <a:pt x="2787364" y="1040239"/>
                </a:cubicBezTo>
                <a:cubicBezTo>
                  <a:pt x="2786641" y="746175"/>
                  <a:pt x="2785917" y="452111"/>
                  <a:pt x="2785194" y="158047"/>
                </a:cubicBezTo>
                <a:close/>
              </a:path>
            </a:pathLst>
          </a:cu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endParaRPr lang="en-US" smtClean="0">
              <a:solidFill>
                <a:prstClr val="black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7179" name="TextBox 24"/>
          <p:cNvSpPr txBox="1">
            <a:spLocks noChangeArrowheads="1"/>
          </p:cNvSpPr>
          <p:nvPr/>
        </p:nvSpPr>
        <p:spPr bwMode="auto">
          <a:xfrm rot="-2700000">
            <a:off x="5170488" y="4700588"/>
            <a:ext cx="211455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smtClean="0">
                <a:solidFill>
                  <a:srgbClr val="FFFFFF"/>
                </a:solidFill>
                <a:latin typeface="Calibri" charset="0"/>
              </a:rPr>
              <a:t>Stage 2: Business Model</a:t>
            </a:r>
          </a:p>
          <a:p>
            <a:pPr algn="ctr" eaLnBrk="1" hangingPunct="1"/>
            <a:r>
              <a:rPr lang="en-US" sz="1400" smtClean="0">
                <a:solidFill>
                  <a:srgbClr val="FFFFFF"/>
                </a:solidFill>
                <a:latin typeface="Calibri" charset="0"/>
              </a:rPr>
              <a:t>Development &amp; Validation</a:t>
            </a:r>
          </a:p>
          <a:p>
            <a:pPr algn="ctr" eaLnBrk="1" hangingPunct="1"/>
            <a:r>
              <a:rPr lang="en-US" sz="1400" smtClean="0">
                <a:solidFill>
                  <a:srgbClr val="FFFFFF"/>
                </a:solidFill>
                <a:latin typeface="Calibri" charset="0"/>
              </a:rPr>
              <a:t>(Oct 15 – Feb 15)</a:t>
            </a:r>
          </a:p>
        </p:txBody>
      </p:sp>
      <p:sp>
        <p:nvSpPr>
          <p:cNvPr id="7180" name="TextBox 28"/>
          <p:cNvSpPr txBox="1">
            <a:spLocks noChangeArrowheads="1"/>
          </p:cNvSpPr>
          <p:nvPr/>
        </p:nvSpPr>
        <p:spPr bwMode="auto">
          <a:xfrm rot="2700000">
            <a:off x="1893094" y="4793456"/>
            <a:ext cx="237648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smtClean="0">
                <a:solidFill>
                  <a:srgbClr val="FFFFFF"/>
                </a:solidFill>
                <a:latin typeface="Calibri" charset="0"/>
              </a:rPr>
              <a:t>Stage 3: Scaling Plan,</a:t>
            </a:r>
          </a:p>
          <a:p>
            <a:pPr algn="ctr" eaLnBrk="1" hangingPunct="1"/>
            <a:r>
              <a:rPr lang="en-US" sz="1400" smtClean="0">
                <a:solidFill>
                  <a:srgbClr val="FFFFFF"/>
                </a:solidFill>
                <a:latin typeface="Calibri" charset="0"/>
              </a:rPr>
              <a:t>Miller New Venture Challenge</a:t>
            </a:r>
          </a:p>
          <a:p>
            <a:pPr algn="ctr" eaLnBrk="1" hangingPunct="1"/>
            <a:r>
              <a:rPr lang="en-US" sz="1400" smtClean="0">
                <a:solidFill>
                  <a:srgbClr val="FFFFFF"/>
                </a:solidFill>
                <a:latin typeface="Calibri" charset="0"/>
              </a:rPr>
              <a:t>(Feb 15 – April 1)</a:t>
            </a:r>
          </a:p>
        </p:txBody>
      </p:sp>
      <p:pic>
        <p:nvPicPr>
          <p:cNvPr id="33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4633913"/>
            <a:ext cx="187960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7182" name="TextBox 33"/>
          <p:cNvSpPr txBox="1">
            <a:spLocks noChangeArrowheads="1"/>
          </p:cNvSpPr>
          <p:nvPr/>
        </p:nvSpPr>
        <p:spPr bwMode="auto">
          <a:xfrm>
            <a:off x="1308769" y="20453"/>
            <a:ext cx="6618719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 smtClean="0">
                <a:solidFill>
                  <a:srgbClr val="FFFFFF"/>
                </a:solidFill>
                <a:latin typeface="Calibri" charset="0"/>
              </a:rPr>
              <a:t>New Venture Startup</a:t>
            </a:r>
            <a:r>
              <a:rPr lang="en-US" sz="3200" dirty="0" smtClean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dirty="0" smtClean="0">
                <a:solidFill>
                  <a:srgbClr val="FFFFFF"/>
                </a:solidFill>
                <a:latin typeface="Calibri" charset="0"/>
              </a:rPr>
              <a:t>Execution Model</a:t>
            </a:r>
            <a:endParaRPr lang="en-US" sz="4400" dirty="0" smtClean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49" name="Circular Arrow 48"/>
          <p:cNvSpPr>
            <a:spLocks/>
          </p:cNvSpPr>
          <p:nvPr/>
        </p:nvSpPr>
        <p:spPr bwMode="auto">
          <a:xfrm rot="-5400000">
            <a:off x="1682751" y="760412"/>
            <a:ext cx="5581650" cy="5540375"/>
          </a:xfrm>
          <a:custGeom>
            <a:avLst/>
            <a:gdLst>
              <a:gd name="T0" fmla="*/ 2784429 w 5581650"/>
              <a:gd name="T1" fmla="*/ 169793 h 5540375"/>
              <a:gd name="T2" fmla="*/ 4609568 w 5581650"/>
              <a:gd name="T3" fmla="*/ 897715 h 5540375"/>
              <a:gd name="T4" fmla="*/ 4739837 w 5581650"/>
              <a:gd name="T5" fmla="*/ 814413 h 5540375"/>
              <a:gd name="T6" fmla="*/ 4632180 w 5581650"/>
              <a:gd name="T7" fmla="*/ 1592720 h 5540375"/>
              <a:gd name="T8" fmla="*/ 3730317 w 5581650"/>
              <a:gd name="T9" fmla="*/ 1459957 h 5540375"/>
              <a:gd name="T10" fmla="*/ 3853815 w 5581650"/>
              <a:gd name="T11" fmla="*/ 1380986 h 5540375"/>
              <a:gd name="T12" fmla="*/ 2786541 w 5581650"/>
              <a:gd name="T13" fmla="*/ 1028493 h 5540375"/>
              <a:gd name="T14" fmla="*/ 2784429 w 5581650"/>
              <a:gd name="T15" fmla="*/ 169793 h 554037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581650" h="5540375">
                <a:moveTo>
                  <a:pt x="2784429" y="169793"/>
                </a:moveTo>
                <a:cubicBezTo>
                  <a:pt x="3464991" y="168145"/>
                  <a:pt x="4119514" y="429190"/>
                  <a:pt x="4609568" y="897715"/>
                </a:cubicBezTo>
                <a:lnTo>
                  <a:pt x="4739837" y="814413"/>
                </a:lnTo>
                <a:lnTo>
                  <a:pt x="4632180" y="1592720"/>
                </a:lnTo>
                <a:lnTo>
                  <a:pt x="3730317" y="1459957"/>
                </a:lnTo>
                <a:lnTo>
                  <a:pt x="3853815" y="1380986"/>
                </a:lnTo>
                <a:cubicBezTo>
                  <a:pt x="3546593" y="1151379"/>
                  <a:pt x="3171717" y="1027567"/>
                  <a:pt x="2786541" y="1028493"/>
                </a:cubicBezTo>
                <a:lnTo>
                  <a:pt x="2784429" y="169793"/>
                </a:lnTo>
                <a:close/>
              </a:path>
            </a:pathLst>
          </a:cu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endParaRPr lang="en-US" smtClean="0">
              <a:solidFill>
                <a:prstClr val="black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7184" name="TextBox 49"/>
          <p:cNvSpPr txBox="1">
            <a:spLocks noChangeArrowheads="1"/>
          </p:cNvSpPr>
          <p:nvPr/>
        </p:nvSpPr>
        <p:spPr bwMode="auto">
          <a:xfrm rot="-3720000">
            <a:off x="1739900" y="2227263"/>
            <a:ext cx="151288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smtClean="0">
                <a:solidFill>
                  <a:srgbClr val="FFFFFF"/>
                </a:solidFill>
                <a:latin typeface="Calibri" charset="0"/>
              </a:rPr>
              <a:t>Stage 4: Summer</a:t>
            </a:r>
          </a:p>
          <a:p>
            <a:pPr algn="ctr" eaLnBrk="1" hangingPunct="1"/>
            <a:r>
              <a:rPr lang="en-US" sz="1400" smtClean="0">
                <a:solidFill>
                  <a:srgbClr val="FFFFFF"/>
                </a:solidFill>
                <a:latin typeface="Calibri" charset="0"/>
              </a:rPr>
              <a:t>Skills Accelerator</a:t>
            </a:r>
          </a:p>
          <a:p>
            <a:pPr algn="ctr" eaLnBrk="1" hangingPunct="1"/>
            <a:r>
              <a:rPr lang="en-US" sz="1400" smtClean="0">
                <a:solidFill>
                  <a:srgbClr val="FFFFFF"/>
                </a:solidFill>
                <a:latin typeface="Calibri" charset="0"/>
              </a:rPr>
              <a:t>(May 15 – Aug 15)</a:t>
            </a:r>
          </a:p>
        </p:txBody>
      </p:sp>
      <p:sp>
        <p:nvSpPr>
          <p:cNvPr id="7185" name="TextBox 2"/>
          <p:cNvSpPr txBox="1">
            <a:spLocks noChangeArrowheads="1"/>
          </p:cNvSpPr>
          <p:nvPr/>
        </p:nvSpPr>
        <p:spPr bwMode="auto">
          <a:xfrm rot="-1450272">
            <a:off x="3136900" y="1055688"/>
            <a:ext cx="11890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smtClean="0">
                <a:solidFill>
                  <a:prstClr val="white"/>
                </a:solidFill>
              </a:rPr>
              <a:t>Investor Day</a:t>
            </a:r>
          </a:p>
          <a:p>
            <a:pPr algn="ctr" eaLnBrk="1" hangingPunct="1"/>
            <a:r>
              <a:rPr lang="en-US" sz="1400" smtClean="0">
                <a:solidFill>
                  <a:prstClr val="white"/>
                </a:solidFill>
              </a:rPr>
              <a:t>Oct 1 </a:t>
            </a:r>
          </a:p>
        </p:txBody>
      </p:sp>
      <p:sp>
        <p:nvSpPr>
          <p:cNvPr id="29" name="Circular Arrow 48"/>
          <p:cNvSpPr>
            <a:spLocks/>
          </p:cNvSpPr>
          <p:nvPr/>
        </p:nvSpPr>
        <p:spPr bwMode="auto">
          <a:xfrm rot="-3057582">
            <a:off x="2688432" y="837406"/>
            <a:ext cx="3384550" cy="3360737"/>
          </a:xfrm>
          <a:custGeom>
            <a:avLst/>
            <a:gdLst>
              <a:gd name="T0" fmla="*/ 1688397 w 5581650"/>
              <a:gd name="T1" fmla="*/ 102995 h 5540375"/>
              <a:gd name="T2" fmla="*/ 2795108 w 5581650"/>
              <a:gd name="T3" fmla="*/ 544545 h 5540375"/>
              <a:gd name="T4" fmla="*/ 2874099 w 5581650"/>
              <a:gd name="T5" fmla="*/ 494015 h 5540375"/>
              <a:gd name="T6" fmla="*/ 2808819 w 5581650"/>
              <a:gd name="T7" fmla="*/ 966128 h 5540375"/>
              <a:gd name="T8" fmla="*/ 2261956 w 5581650"/>
              <a:gd name="T9" fmla="*/ 885596 h 5540375"/>
              <a:gd name="T10" fmla="*/ 2336841 w 5581650"/>
              <a:gd name="T11" fmla="*/ 837693 h 5540375"/>
              <a:gd name="T12" fmla="*/ 1689677 w 5581650"/>
              <a:gd name="T13" fmla="*/ 623874 h 5540375"/>
              <a:gd name="T14" fmla="*/ 1688397 w 5581650"/>
              <a:gd name="T15" fmla="*/ 102995 h 554037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581650" h="5540375">
                <a:moveTo>
                  <a:pt x="2784429" y="169793"/>
                </a:moveTo>
                <a:cubicBezTo>
                  <a:pt x="3464991" y="168145"/>
                  <a:pt x="4119514" y="429190"/>
                  <a:pt x="4609568" y="897715"/>
                </a:cubicBezTo>
                <a:lnTo>
                  <a:pt x="4739837" y="814413"/>
                </a:lnTo>
                <a:lnTo>
                  <a:pt x="4632180" y="1592720"/>
                </a:lnTo>
                <a:lnTo>
                  <a:pt x="3730317" y="1459957"/>
                </a:lnTo>
                <a:lnTo>
                  <a:pt x="3853815" y="1380986"/>
                </a:lnTo>
                <a:cubicBezTo>
                  <a:pt x="3546593" y="1151379"/>
                  <a:pt x="3171717" y="1027567"/>
                  <a:pt x="2786541" y="1028493"/>
                </a:cubicBezTo>
                <a:lnTo>
                  <a:pt x="2784429" y="169793"/>
                </a:lnTo>
                <a:close/>
              </a:path>
            </a:pathLst>
          </a:cu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endParaRPr lang="en-US" smtClean="0">
              <a:solidFill>
                <a:prstClr val="black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7187" name="TextBox 3"/>
          <p:cNvSpPr txBox="1">
            <a:spLocks noChangeArrowheads="1"/>
          </p:cNvSpPr>
          <p:nvPr/>
        </p:nvSpPr>
        <p:spPr bwMode="auto">
          <a:xfrm rot="-1706324">
            <a:off x="3260725" y="1068388"/>
            <a:ext cx="11890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smtClean="0">
                <a:solidFill>
                  <a:prstClr val="white"/>
                </a:solidFill>
              </a:rPr>
              <a:t>Investor Day</a:t>
            </a:r>
          </a:p>
          <a:p>
            <a:pPr algn="ctr" eaLnBrk="1" hangingPunct="1"/>
            <a:r>
              <a:rPr lang="en-US" sz="1400" smtClean="0">
                <a:solidFill>
                  <a:prstClr val="white"/>
                </a:solidFill>
              </a:rPr>
              <a:t>Oct 4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143000" y="381000"/>
            <a:ext cx="6477000" cy="6096000"/>
          </a:xfrm>
          <a:prstGeom prst="ellipse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T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9" name="Straight Connector 8"/>
          <p:cNvCxnSpPr>
            <a:stCxn id="5" idx="0"/>
            <a:endCxn id="5" idx="4"/>
          </p:cNvCxnSpPr>
          <p:nvPr/>
        </p:nvCxnSpPr>
        <p:spPr>
          <a:xfrm>
            <a:off x="4381500" y="381000"/>
            <a:ext cx="0" cy="60960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2"/>
            <a:endCxn id="5" idx="6"/>
          </p:cNvCxnSpPr>
          <p:nvPr/>
        </p:nvCxnSpPr>
        <p:spPr>
          <a:xfrm>
            <a:off x="1143000" y="3429000"/>
            <a:ext cx="6477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648200" y="1249740"/>
            <a:ext cx="236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prstClr val="black"/>
                </a:solidFill>
                <a:latin typeface="Calibri"/>
                <a:cs typeface="+mn-cs"/>
              </a:rPr>
              <a:t>“IDEA”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prstClr val="black"/>
                </a:solidFill>
                <a:latin typeface="Calibri"/>
                <a:cs typeface="+mn-cs"/>
              </a:rPr>
              <a:t>r</a:t>
            </a:r>
            <a:r>
              <a:rPr lang="en-US" sz="3200" dirty="0" smtClean="0">
                <a:solidFill>
                  <a:prstClr val="black"/>
                </a:solidFill>
                <a:latin typeface="Calibri"/>
                <a:cs typeface="+mn-cs"/>
              </a:rPr>
              <a:t>eally means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200" i="1" dirty="0" smtClean="0">
                <a:solidFill>
                  <a:srgbClr val="0000FF"/>
                </a:solidFill>
                <a:latin typeface="Calibri"/>
                <a:cs typeface="+mn-cs"/>
              </a:rPr>
              <a:t>INNOVATE</a:t>
            </a:r>
            <a:endParaRPr lang="en-US" sz="3200" i="1" dirty="0">
              <a:solidFill>
                <a:srgbClr val="0000FF"/>
              </a:solidFill>
              <a:latin typeface="Calibri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24400" y="4038600"/>
            <a:ext cx="205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prstClr val="black"/>
                </a:solidFill>
                <a:latin typeface="Calibri"/>
                <a:cs typeface="+mn-cs"/>
              </a:rPr>
              <a:t>“MODEL” means </a:t>
            </a:r>
            <a:r>
              <a:rPr lang="en-US" sz="3200" i="1" dirty="0" smtClean="0">
                <a:solidFill>
                  <a:srgbClr val="0000FF"/>
                </a:solidFill>
                <a:latin typeface="Calibri"/>
                <a:cs typeface="+mn-cs"/>
              </a:rPr>
              <a:t>VALIDATE</a:t>
            </a:r>
            <a:endParaRPr lang="en-US" sz="3200" i="1" dirty="0">
              <a:solidFill>
                <a:srgbClr val="0000FF"/>
              </a:solidFill>
              <a:latin typeface="Calibri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09800" y="1249740"/>
            <a:ext cx="236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prstClr val="black"/>
                </a:solidFill>
                <a:latin typeface="Calibri"/>
                <a:cs typeface="+mn-cs"/>
              </a:rPr>
              <a:t>“EXECUTE” means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200" i="1" dirty="0" smtClean="0">
                <a:solidFill>
                  <a:srgbClr val="0000FF"/>
                </a:solidFill>
                <a:latin typeface="Calibri"/>
                <a:cs typeface="+mn-cs"/>
              </a:rPr>
              <a:t>DO IT</a:t>
            </a:r>
            <a:endParaRPr lang="en-US" sz="3200" i="1" dirty="0">
              <a:solidFill>
                <a:srgbClr val="0000FF"/>
              </a:solidFill>
              <a:latin typeface="Calibri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09800" y="4038600"/>
            <a:ext cx="1905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prstClr val="black"/>
                </a:solidFill>
                <a:latin typeface="Calibri"/>
                <a:cs typeface="+mn-cs"/>
              </a:rPr>
              <a:t>“PLAN” means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200" i="1" dirty="0" smtClean="0">
                <a:solidFill>
                  <a:srgbClr val="0000FF"/>
                </a:solidFill>
                <a:latin typeface="Calibri"/>
                <a:cs typeface="+mn-cs"/>
              </a:rPr>
              <a:t>FORECAST </a:t>
            </a:r>
            <a:endParaRPr lang="en-US" sz="3200" i="1" dirty="0">
              <a:solidFill>
                <a:srgbClr val="0000FF"/>
              </a:solidFill>
              <a:latin typeface="Calibri"/>
              <a:cs typeface="+mn-cs"/>
            </a:endParaRPr>
          </a:p>
        </p:txBody>
      </p:sp>
      <p:sp>
        <p:nvSpPr>
          <p:cNvPr id="25" name="Circular Arrow 24"/>
          <p:cNvSpPr/>
          <p:nvPr/>
        </p:nvSpPr>
        <p:spPr>
          <a:xfrm>
            <a:off x="2286000" y="2895600"/>
            <a:ext cx="838200" cy="914400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9BBB59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26" name="Circular Arrow 25"/>
          <p:cNvSpPr/>
          <p:nvPr/>
        </p:nvSpPr>
        <p:spPr>
          <a:xfrm>
            <a:off x="5410200" y="2895600"/>
            <a:ext cx="838200" cy="914400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Circular Arrow 26"/>
          <p:cNvSpPr/>
          <p:nvPr/>
        </p:nvSpPr>
        <p:spPr>
          <a:xfrm rot="10800000">
            <a:off x="2286000" y="3048000"/>
            <a:ext cx="838200" cy="914400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Circular Arrow 27"/>
          <p:cNvSpPr/>
          <p:nvPr/>
        </p:nvSpPr>
        <p:spPr>
          <a:xfrm rot="10800000">
            <a:off x="5410200" y="3124200"/>
            <a:ext cx="838200" cy="914400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2671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e 4"/>
          <p:cNvSpPr/>
          <p:nvPr/>
        </p:nvSpPr>
        <p:spPr>
          <a:xfrm>
            <a:off x="1905000" y="1447800"/>
            <a:ext cx="5257800" cy="4876800"/>
          </a:xfrm>
          <a:prstGeom prst="p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5200" y="76200"/>
            <a:ext cx="16728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000" dirty="0" smtClean="0">
                <a:solidFill>
                  <a:prstClr val="black"/>
                </a:solidFill>
                <a:latin typeface="Calibri"/>
                <a:cs typeface="+mn-cs"/>
              </a:rPr>
              <a:t>IDEA</a:t>
            </a:r>
            <a:endParaRPr lang="en-US" sz="6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8198" y="1371600"/>
            <a:ext cx="41910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alibri"/>
                <a:cs typeface="+mn-cs"/>
              </a:rPr>
              <a:t>Principles of Innovation: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cs typeface="+mn-cs"/>
              </a:rPr>
              <a:t>    - Innovators DNA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cs typeface="+mn-cs"/>
              </a:rPr>
              <a:t>    - Idea Generation and Development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alibri"/>
                <a:cs typeface="+mn-cs"/>
              </a:rPr>
              <a:t>Initial Pain or Problem Statement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alibri"/>
                <a:cs typeface="+mn-cs"/>
              </a:rPr>
              <a:t>Initial Solution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/>
                <a:cs typeface="+mn-cs"/>
              </a:rPr>
              <a:t>     - Early Hypothesis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/>
                <a:cs typeface="+mn-cs"/>
              </a:rPr>
              <a:t>     - List of Early Assumptions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alibri"/>
                <a:cs typeface="+mn-cs"/>
              </a:rPr>
              <a:t>Differentiation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81600" y="4572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Model</a:t>
            </a: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7000" y="2743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Execute</a:t>
            </a: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24200" y="4572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Plan</a:t>
            </a: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43800" y="3733800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MVP</a:t>
            </a: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0" name="Left Arrow 19"/>
          <p:cNvSpPr/>
          <p:nvPr/>
        </p:nvSpPr>
        <p:spPr>
          <a:xfrm rot="17969399">
            <a:off x="7041452" y="4543936"/>
            <a:ext cx="1101210" cy="437130"/>
          </a:xfrm>
          <a:prstGeom prst="leftArrow">
            <a:avLst>
              <a:gd name="adj1" fmla="val 50000"/>
              <a:gd name="adj2" fmla="val 644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Left Arrow 20"/>
          <p:cNvSpPr/>
          <p:nvPr/>
        </p:nvSpPr>
        <p:spPr>
          <a:xfrm rot="18582806">
            <a:off x="6387692" y="5626099"/>
            <a:ext cx="1101210" cy="43713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Left Arrow 21"/>
          <p:cNvSpPr/>
          <p:nvPr/>
        </p:nvSpPr>
        <p:spPr>
          <a:xfrm rot="20683058">
            <a:off x="5295938" y="6283472"/>
            <a:ext cx="1101210" cy="43713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267200" y="6400800"/>
            <a:ext cx="631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MVP</a:t>
            </a: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 rot="5400000">
            <a:off x="1714500" y="1283732"/>
            <a:ext cx="5105400" cy="4876800"/>
          </a:xfrm>
          <a:prstGeom prst="p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38051" y="51137"/>
            <a:ext cx="252454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000" dirty="0" smtClean="0">
                <a:solidFill>
                  <a:prstClr val="black"/>
                </a:solidFill>
                <a:latin typeface="Calibri"/>
                <a:cs typeface="+mn-cs"/>
              </a:rPr>
              <a:t>MODEL </a:t>
            </a:r>
            <a:endParaRPr lang="en-US" sz="6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78352" y="3763157"/>
            <a:ext cx="2895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Testing &amp; Validation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     - Vetting hypothesis thru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        Interviewing  customers,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       Partners, vendors, etc.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Multiple Iterations of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Learning &amp; Pivoting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Evidence of Validation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Work Papers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Initial IP</a:t>
            </a:r>
          </a:p>
        </p:txBody>
      </p:sp>
      <p:sp>
        <p:nvSpPr>
          <p:cNvPr id="10" name="Rectangle 9"/>
          <p:cNvSpPr/>
          <p:nvPr/>
        </p:nvSpPr>
        <p:spPr>
          <a:xfrm>
            <a:off x="7010400" y="3352800"/>
            <a:ext cx="631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MVP</a:t>
            </a: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62400" y="6324600"/>
            <a:ext cx="631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MVP</a:t>
            </a: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" name="Left Arrow 11"/>
          <p:cNvSpPr/>
          <p:nvPr/>
        </p:nvSpPr>
        <p:spPr>
          <a:xfrm rot="16565608">
            <a:off x="6707554" y="4165318"/>
            <a:ext cx="1151435" cy="42592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Left Arrow 12"/>
          <p:cNvSpPr/>
          <p:nvPr/>
        </p:nvSpPr>
        <p:spPr>
          <a:xfrm rot="18279839">
            <a:off x="6170517" y="5410427"/>
            <a:ext cx="1101210" cy="43713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Left Arrow 13"/>
          <p:cNvSpPr/>
          <p:nvPr/>
        </p:nvSpPr>
        <p:spPr>
          <a:xfrm rot="19923254">
            <a:off x="5067422" y="6188323"/>
            <a:ext cx="1101210" cy="43713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14600" y="2438400"/>
            <a:ext cx="915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Execute</a:t>
            </a: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30218" y="4267200"/>
            <a:ext cx="588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Plan</a:t>
            </a: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267817" y="2438400"/>
            <a:ext cx="590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Idea</a:t>
            </a: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 rot="10800000">
            <a:off x="2438400" y="914400"/>
            <a:ext cx="4495800" cy="4038600"/>
          </a:xfrm>
          <a:prstGeom prst="p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71600" y="-76200"/>
            <a:ext cx="6629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000" dirty="0" smtClean="0">
                <a:solidFill>
                  <a:prstClr val="black"/>
                </a:solidFill>
                <a:latin typeface="Calibri"/>
                <a:cs typeface="+mn-cs"/>
              </a:rPr>
              <a:t>FORECAST for SCALE</a:t>
            </a:r>
            <a:endParaRPr lang="en-US" sz="6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398" y="2438400"/>
            <a:ext cx="453389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Finished Pain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Finished Solution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Business Model Progress/Results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Underlying Technology (Secret Sauce, Blue Ocean, Disruption)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Competitive Analysis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Validated Revenue Streams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Validated Marketing &amp; Sales Plan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Leadership Team (Qualifications)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Financial Summary*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Calibri"/>
                <a:cs typeface="+mn-cs"/>
              </a:rPr>
              <a:t>      -  Income projections w/ validated assumptions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Calibri"/>
                <a:cs typeface="+mn-cs"/>
              </a:rPr>
              <a:t>      -  Cash flow projection w/ validated assumptions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Calibri"/>
                <a:cs typeface="+mn-cs"/>
              </a:rPr>
              <a:t>      -  Projected cash requirements, timing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10. Milestones, Current Status, and Scaling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11. Draft Executive Summary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67401" y="4537502"/>
            <a:ext cx="3276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*</a:t>
            </a:r>
            <a:r>
              <a:rPr lang="en-US" sz="1500" dirty="0" smtClean="0">
                <a:solidFill>
                  <a:prstClr val="black"/>
                </a:solidFill>
                <a:latin typeface="Calibri"/>
                <a:cs typeface="+mn-cs"/>
              </a:rPr>
              <a:t>Projections and funding requirements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500" dirty="0">
                <a:solidFill>
                  <a:prstClr val="black"/>
                </a:solidFill>
                <a:latin typeface="Calibri"/>
                <a:cs typeface="+mn-cs"/>
              </a:rPr>
              <a:t>  </a:t>
            </a:r>
            <a:r>
              <a:rPr lang="en-US" sz="1500" dirty="0" smtClean="0">
                <a:solidFill>
                  <a:prstClr val="black"/>
                </a:solidFill>
                <a:latin typeface="Calibri"/>
                <a:cs typeface="+mn-cs"/>
              </a:rPr>
              <a:t> have been validated in BMD and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5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sz="1500" dirty="0" smtClean="0">
                <a:solidFill>
                  <a:prstClr val="black"/>
                </a:solidFill>
                <a:latin typeface="Calibri"/>
                <a:cs typeface="+mn-cs"/>
              </a:rPr>
              <a:t>  extrapolated accordingly.</a:t>
            </a:r>
            <a:endParaRPr lang="en-US" sz="15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26222" y="5489109"/>
            <a:ext cx="259080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**</a:t>
            </a:r>
            <a:r>
              <a:rPr lang="en-US" sz="1500" dirty="0" smtClean="0">
                <a:solidFill>
                  <a:prstClr val="black"/>
                </a:solidFill>
                <a:latin typeface="Calibri"/>
                <a:cs typeface="+mn-cs"/>
              </a:rPr>
              <a:t>Milestones prove current market traction, current state of the company, and next steps for scaling.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76600" y="1828800"/>
            <a:ext cx="915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Execute</a:t>
            </a: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44017" y="1828800"/>
            <a:ext cx="590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Idea</a:t>
            </a: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18427" y="3352800"/>
            <a:ext cx="793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Model</a:t>
            </a: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042" y="1505634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Final Draft of Executive Summary</a:t>
            </a: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 rot="16200000">
            <a:off x="1828800" y="1524000"/>
            <a:ext cx="4953000" cy="4953000"/>
          </a:xfrm>
          <a:prstGeom prst="p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53554" y="127337"/>
            <a:ext cx="299004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000" dirty="0" smtClean="0">
                <a:solidFill>
                  <a:prstClr val="black"/>
                </a:solidFill>
                <a:latin typeface="Calibri"/>
                <a:cs typeface="+mn-cs"/>
              </a:rPr>
              <a:t>EXECUTE</a:t>
            </a:r>
            <a:endParaRPr lang="en-US" sz="6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19400" y="4572000"/>
            <a:ext cx="588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Plan</a:t>
            </a: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05400" y="4267200"/>
            <a:ext cx="83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Model</a:t>
            </a: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29200" y="2743200"/>
            <a:ext cx="590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Idea</a:t>
            </a: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229181"/>
            <a:ext cx="40005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  <a:cs typeface="+mn-cs"/>
              </a:rPr>
              <a:t>1.  </a:t>
            </a: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Legal Work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     - </a:t>
            </a:r>
            <a:r>
              <a:rPr lang="en-US" sz="1600" dirty="0" smtClean="0">
                <a:solidFill>
                  <a:prstClr val="black"/>
                </a:solidFill>
                <a:latin typeface="Calibri"/>
                <a:cs typeface="+mn-cs"/>
              </a:rPr>
              <a:t>Articles of Incorporation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Calibri"/>
                <a:cs typeface="+mn-cs"/>
              </a:rPr>
              <a:t>     - Shareholder Agreement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Calibri"/>
                <a:cs typeface="+mn-cs"/>
              </a:rPr>
              <a:t>     - CAP Table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Calibri"/>
                <a:cs typeface="+mn-cs"/>
              </a:rPr>
              <a:t>     - Non Competes, Confidentiality, etc.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  <a:cs typeface="+mn-cs"/>
              </a:rPr>
              <a:t>2</a:t>
            </a: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.  Team Building &amp; Development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3.  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S</a:t>
            </a: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caling Plan Execution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4.  Fund Raising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Calibri"/>
                <a:cs typeface="+mn-cs"/>
              </a:rPr>
              <a:t>     - F&amp;F, Accelerator, Seed Funds, VC’s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  <a:cs typeface="+mn-cs"/>
              </a:rPr>
              <a:t>5</a:t>
            </a: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.  Leadership &amp; Culture Development</a:t>
            </a: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994" y="1023721"/>
            <a:ext cx="8359686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 smtClean="0"/>
              <a:t>MARKET QUESTIONS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/>
              <a:t>How big is the </a:t>
            </a:r>
            <a:r>
              <a:rPr lang="en-US" dirty="0"/>
              <a:t>T</a:t>
            </a:r>
            <a:r>
              <a:rPr lang="en-US" dirty="0" smtClean="0"/>
              <a:t>otal Addressable </a:t>
            </a:r>
            <a:r>
              <a:rPr lang="en-US" dirty="0"/>
              <a:t>M</a:t>
            </a:r>
            <a:r>
              <a:rPr lang="en-US" dirty="0" smtClean="0"/>
              <a:t>arket or (“TAM”), </a:t>
            </a:r>
            <a:r>
              <a:rPr lang="en-US" dirty="0"/>
              <a:t>where will you start </a:t>
            </a:r>
            <a:r>
              <a:rPr lang="en-US" dirty="0" smtClean="0"/>
              <a:t>(“SAM”) and </a:t>
            </a:r>
            <a:r>
              <a:rPr lang="en-US" dirty="0"/>
              <a:t>what is your </a:t>
            </a:r>
            <a:r>
              <a:rPr lang="en-US" dirty="0" smtClean="0"/>
              <a:t>sales closing </a:t>
            </a:r>
            <a:r>
              <a:rPr lang="en-US" dirty="0"/>
              <a:t>ratio (historical or industry norms)</a:t>
            </a:r>
            <a:r>
              <a:rPr lang="en-US" dirty="0" smtClean="0"/>
              <a:t>?</a:t>
            </a:r>
          </a:p>
          <a:p>
            <a:pPr lvl="1"/>
            <a:r>
              <a:rPr lang="en-US" sz="1200" b="1" dirty="0"/>
              <a:t>TAM</a:t>
            </a:r>
            <a:r>
              <a:rPr lang="en-US" sz="1200" dirty="0"/>
              <a:t> = Your Total Available or Addressable Market (everyone you wish to reach with your </a:t>
            </a:r>
            <a:r>
              <a:rPr lang="en-US" sz="1200" dirty="0" smtClean="0"/>
              <a:t>product.)</a:t>
            </a:r>
            <a:endParaRPr lang="en-US" sz="1200" dirty="0"/>
          </a:p>
          <a:p>
            <a:pPr lvl="1"/>
            <a:r>
              <a:rPr lang="en-US" sz="1200" b="1" dirty="0"/>
              <a:t>SAM</a:t>
            </a:r>
            <a:r>
              <a:rPr lang="en-US" sz="1200" dirty="0"/>
              <a:t> = Your Segmented Addressable Market or Served Available Market (the portion of TAM you will </a:t>
            </a:r>
            <a:r>
              <a:rPr lang="en-US" sz="1200" dirty="0" smtClean="0"/>
              <a:t>target.)</a:t>
            </a:r>
            <a:endParaRPr lang="en-US" sz="1200" dirty="0"/>
          </a:p>
          <a:p>
            <a:pPr lvl="1"/>
            <a:r>
              <a:rPr lang="en-US" sz="1200" b="1" dirty="0"/>
              <a:t>SOM</a:t>
            </a:r>
            <a:r>
              <a:rPr lang="en-US" sz="1200" dirty="0"/>
              <a:t> = Your Share of the Market (the subset of your SAM that you will realistically </a:t>
            </a:r>
            <a:r>
              <a:rPr lang="en-US" sz="1200" dirty="0" smtClean="0"/>
              <a:t>reach </a:t>
            </a:r>
            <a:r>
              <a:rPr lang="en-US" sz="1200" dirty="0"/>
              <a:t>in the first few </a:t>
            </a:r>
            <a:r>
              <a:rPr lang="en-US" sz="1200" dirty="0" smtClean="0"/>
              <a:t>years.)</a:t>
            </a:r>
          </a:p>
          <a:p>
            <a:pPr lvl="1"/>
            <a:endParaRPr lang="en-US" sz="900" dirty="0"/>
          </a:p>
          <a:p>
            <a:pPr>
              <a:spcAft>
                <a:spcPts val="1200"/>
              </a:spcAft>
            </a:pPr>
            <a:r>
              <a:rPr lang="en-US" dirty="0"/>
              <a:t>What actions or steps will you take to acquire new </a:t>
            </a:r>
            <a:r>
              <a:rPr lang="en-US" dirty="0" smtClean="0"/>
              <a:t>customers </a:t>
            </a:r>
            <a:r>
              <a:rPr lang="en-US" dirty="0"/>
              <a:t>and what is the average </a:t>
            </a:r>
            <a:r>
              <a:rPr lang="en-US" dirty="0" smtClean="0"/>
              <a:t>“cost </a:t>
            </a:r>
            <a:r>
              <a:rPr lang="en-US" dirty="0"/>
              <a:t>of </a:t>
            </a:r>
            <a:r>
              <a:rPr lang="en-US" dirty="0" smtClean="0"/>
              <a:t>acquisition” </a:t>
            </a:r>
            <a:r>
              <a:rPr lang="en-US" dirty="0"/>
              <a:t>per customer (are costs variable or fixed)?</a:t>
            </a:r>
          </a:p>
          <a:p>
            <a:pPr>
              <a:spcAft>
                <a:spcPts val="1200"/>
              </a:spcAft>
            </a:pPr>
            <a:r>
              <a:rPr lang="en-US" dirty="0"/>
              <a:t>How fast (in % terms) have comparable companies in your industry </a:t>
            </a:r>
            <a:r>
              <a:rPr lang="en-US" dirty="0" smtClean="0"/>
              <a:t>grown and </a:t>
            </a:r>
            <a:r>
              <a:rPr lang="en-US" dirty="0"/>
              <a:t>what is your estimated </a:t>
            </a:r>
            <a:r>
              <a:rPr lang="en-US" dirty="0" smtClean="0"/>
              <a:t>growth rate?</a:t>
            </a:r>
            <a:r>
              <a:rPr lang="en-US" dirty="0"/>
              <a:t> </a:t>
            </a:r>
            <a:r>
              <a:rPr lang="en-US" dirty="0" smtClean="0"/>
              <a:t> What </a:t>
            </a:r>
            <a:r>
              <a:rPr lang="en-US" dirty="0"/>
              <a:t>is the </a:t>
            </a:r>
            <a:r>
              <a:rPr lang="en-US" dirty="0" smtClean="0"/>
              <a:t>Compound Annual Growth Rate (“CAGR”) expected in </a:t>
            </a:r>
            <a:r>
              <a:rPr lang="en-US" dirty="0"/>
              <a:t>your industry in the next 5 years?</a:t>
            </a:r>
          </a:p>
          <a:p>
            <a:pPr>
              <a:spcAft>
                <a:spcPts val="1200"/>
              </a:spcAft>
            </a:pPr>
            <a:r>
              <a:rPr lang="en-US" dirty="0"/>
              <a:t>Who </a:t>
            </a:r>
            <a:r>
              <a:rPr lang="en-US" dirty="0" smtClean="0"/>
              <a:t>is on </a:t>
            </a:r>
            <a:r>
              <a:rPr lang="en-US" dirty="0"/>
              <a:t>your Advisory Board to help you navigate the </a:t>
            </a:r>
            <a:r>
              <a:rPr lang="en-US" dirty="0" smtClean="0"/>
              <a:t>competition? 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/>
              <a:t>What are the 2-3 biggest competitive weaknesses/obstacles and </a:t>
            </a:r>
            <a:r>
              <a:rPr lang="en-US" dirty="0" smtClean="0"/>
              <a:t>what is your </a:t>
            </a:r>
            <a:r>
              <a:rPr lang="en-US" dirty="0"/>
              <a:t>plan to overcome them?</a:t>
            </a:r>
          </a:p>
          <a:p>
            <a:pPr>
              <a:spcAft>
                <a:spcPts val="1200"/>
              </a:spcAft>
            </a:pPr>
            <a:r>
              <a:rPr lang="en-US" dirty="0"/>
              <a:t>What </a:t>
            </a:r>
            <a:r>
              <a:rPr lang="en-US" dirty="0" smtClean="0"/>
              <a:t>is your Value Proposition?  In other words, what are </a:t>
            </a:r>
            <a:r>
              <a:rPr lang="en-US" dirty="0"/>
              <a:t>the </a:t>
            </a:r>
            <a:r>
              <a:rPr lang="en-US" dirty="0" smtClean="0"/>
              <a:t>main reasons </a:t>
            </a:r>
            <a:r>
              <a:rPr lang="en-US" dirty="0"/>
              <a:t>customers will buy your product or </a:t>
            </a:r>
            <a:r>
              <a:rPr lang="en-US" dirty="0" smtClean="0"/>
              <a:t>service?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055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624"/>
            <a:ext cx="8229600" cy="717424"/>
          </a:xfrm>
        </p:spPr>
        <p:txBody>
          <a:bodyPr/>
          <a:lstStyle/>
          <a:p>
            <a:r>
              <a:rPr lang="en-US" sz="2800" dirty="0" smtClean="0"/>
              <a:t>Define Your Market TAM, SAM, SOM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42640" r="-42640"/>
          <a:stretch>
            <a:fillRect/>
          </a:stretch>
        </p:blipFill>
        <p:spPr>
          <a:xfrm>
            <a:off x="-2395295" y="800934"/>
            <a:ext cx="11396152" cy="5698076"/>
          </a:xfrm>
        </p:spPr>
      </p:pic>
      <p:sp>
        <p:nvSpPr>
          <p:cNvPr id="5" name="TextBox 4"/>
          <p:cNvSpPr txBox="1"/>
          <p:nvPr/>
        </p:nvSpPr>
        <p:spPr>
          <a:xfrm>
            <a:off x="6864435" y="1647634"/>
            <a:ext cx="160170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</a:t>
            </a:r>
            <a:r>
              <a:rPr lang="en-US" dirty="0" smtClean="0"/>
              <a:t>otal </a:t>
            </a:r>
            <a:r>
              <a:rPr lang="en-US" dirty="0" smtClean="0">
                <a:solidFill>
                  <a:srgbClr val="FFFF00"/>
                </a:solidFill>
              </a:rPr>
              <a:t>A</a:t>
            </a:r>
            <a:r>
              <a:rPr lang="en-US" dirty="0" smtClean="0"/>
              <a:t>ddressable </a:t>
            </a:r>
            <a:r>
              <a:rPr lang="en-US" dirty="0" smtClean="0">
                <a:solidFill>
                  <a:srgbClr val="FFFF00"/>
                </a:solidFill>
              </a:rPr>
              <a:t>M</a:t>
            </a:r>
            <a:r>
              <a:rPr lang="en-US" dirty="0" smtClean="0"/>
              <a:t>arket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S</a:t>
            </a:r>
            <a:r>
              <a:rPr lang="en-US" dirty="0" smtClean="0"/>
              <a:t>egmented </a:t>
            </a:r>
            <a:r>
              <a:rPr lang="en-US" dirty="0" smtClean="0">
                <a:solidFill>
                  <a:srgbClr val="FFFF00"/>
                </a:solidFill>
              </a:rPr>
              <a:t>A</a:t>
            </a:r>
            <a:r>
              <a:rPr lang="en-US" dirty="0" smtClean="0"/>
              <a:t>ddressable </a:t>
            </a:r>
            <a:r>
              <a:rPr lang="en-US" dirty="0" smtClean="0">
                <a:solidFill>
                  <a:srgbClr val="FFFF00"/>
                </a:solidFill>
              </a:rPr>
              <a:t>M</a:t>
            </a:r>
            <a:r>
              <a:rPr lang="en-US" dirty="0" smtClean="0"/>
              <a:t>arket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S</a:t>
            </a:r>
            <a:r>
              <a:rPr lang="en-US" dirty="0" smtClean="0"/>
              <a:t>hare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O</a:t>
            </a:r>
            <a:r>
              <a:rPr lang="en-US" dirty="0" smtClean="0"/>
              <a:t>f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M</a:t>
            </a:r>
            <a:r>
              <a:rPr lang="en-US" dirty="0" smtClean="0"/>
              <a:t>arket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41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heme/theme1.xml><?xml version="1.0" encoding="utf-8"?>
<a:theme xmlns:a="http://schemas.openxmlformats.org/drawingml/2006/main" name="1_Textured">
  <a:themeElements>
    <a:clrScheme name="Textured 1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Textured 1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2B5481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ACB3C1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2B5481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ACB3C1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80808"/>
        </a:dk1>
        <a:lt1>
          <a:srgbClr val="FFFFFF"/>
        </a:lt1>
        <a:dk2>
          <a:srgbClr val="2B5481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ACB3C1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542</TotalTime>
  <Words>1245</Words>
  <Application>Microsoft Macintosh PowerPoint</Application>
  <PresentationFormat>On-screen Show (4:3)</PresentationFormat>
  <Paragraphs>160</Paragraphs>
  <Slides>14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1_Textured</vt:lpstr>
      <vt:lpstr>3_Office Theme</vt:lpstr>
      <vt:lpstr>4_Office Theme</vt:lpstr>
      <vt:lpstr>Microsoft Word Document</vt:lpstr>
      <vt:lpstr>Miller NVC Workshop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Define Your Market TAM, SAM, SOM</vt:lpstr>
      <vt:lpstr>PowerPoint Presentation</vt:lpstr>
      <vt:lpstr>CET Getting Started Videos</vt:lpstr>
      <vt:lpstr>Monthly Financial Forecasting</vt:lpstr>
      <vt:lpstr>Annual Financial Forecasting</vt:lpstr>
      <vt:lpstr>Thank you for your attendance and  best of success in the competition.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Cannon Hamaker</dc:creator>
  <cp:lastModifiedBy>Thomas Peterson</cp:lastModifiedBy>
  <cp:revision>35</cp:revision>
  <dcterms:created xsi:type="dcterms:W3CDTF">2013-08-30T18:11:53Z</dcterms:created>
  <dcterms:modified xsi:type="dcterms:W3CDTF">2014-02-18T22:12:50Z</dcterms:modified>
</cp:coreProperties>
</file>